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68" r:id="rId4"/>
    <p:sldId id="271" r:id="rId5"/>
    <p:sldId id="272" r:id="rId6"/>
    <p:sldId id="273" r:id="rId7"/>
    <p:sldId id="270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A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807"/>
  </p:normalViewPr>
  <p:slideViewPr>
    <p:cSldViewPr snapToGrid="0" snapToObjects="1">
      <p:cViewPr varScale="1">
        <p:scale>
          <a:sx n="97" d="100"/>
          <a:sy n="97" d="100"/>
        </p:scale>
        <p:origin x="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1DA06-6B4F-7444-96E8-CEB401043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63854-36C7-8C45-815E-EBC8CB315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2BCC3-A7BE-E041-BF7D-A4DD1A2D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431DE-D07B-3543-858B-EE149B4C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4EB17-B13A-4A4D-A1AD-96327875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E979-BAE9-774E-B6C2-4B50A2A5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EF85D-AD0E-794E-9402-A5A22444A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E2D16-723B-AC48-A897-FBE01FC4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F4A32-0892-FC40-BFFD-53DFB5FC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FAB6C-2CBD-644E-BE47-C0F805AB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8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1F52FA-8382-CC49-A30B-D4968887C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FC8C8-5AB3-3448-A912-07323F37C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E74BF-B342-2C42-9E05-163859EC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C3E26-5C95-E140-B841-7E0A38F19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6ED9C-CABE-2A47-A865-288BF9E1A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76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536F-4FBC-7944-9130-6441805A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C8D95-C05B-E749-9744-2504C585B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322B0-40DC-D545-B9D6-76616F70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09BB5-CEDF-0345-965E-4E4E9BF8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BDADD-2F9D-2445-B31B-FEF1FBEF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93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34EBC-543C-154F-A303-C53CCA72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D612-F71F-274B-B314-C59863D49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F1344-CFAA-2044-B68B-434EA6782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259F-2102-A646-A76D-9FA22F17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56E19-2170-CB47-899F-B67E2820A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9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228BB-B7C4-C946-874B-A715B14A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90940-9977-B84A-8CFB-173883405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8B353-20D7-BC4D-9B50-C12D0496B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D5EC3-5F46-A346-B1C9-B3052E32D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791F73-692A-E542-96B5-42AD6EDC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4553A-F990-A44A-8C63-3853B481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4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9289-7403-8E4F-B77C-55AF064D5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5DDFB-95DA-364A-A4FE-C856C39C8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8893-FFA4-3443-A3A5-D3B680C5E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047F0-464C-ED48-97A2-7D42D7001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8FB90F-81D8-B948-9B0E-A53165414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F163DC-231B-3E48-886A-AFB9BB8D3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65C493-2212-4C43-A468-3700A20E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3818C0-6E43-7C4F-89FA-19DA8C54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7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E6F06-28E6-5F40-9E66-7D292BFB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E4860-AC3D-A940-8263-62DA07BA1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E09B7-86DF-5B44-89AD-39415DCB2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E34A42-B2E4-3044-BBBD-B6AA92E35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4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56864-BD97-F845-8471-E6AAFE46A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CD382C-922A-6C4B-9BC3-9D7AA5E17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FA83C-859D-A346-9DCF-8E019302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083FB-A097-2942-9654-8B1CA6D95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7BCA8-61A9-524B-8108-C9A8EAF9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B36EE-A4D4-1F4F-83EE-97E72FF5B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54328-E046-3A4F-BB04-1166C453B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5FD8A-04A0-2E41-B25F-13C80F75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C8FF34-5BDD-C94F-B9E3-50C4275F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94E3B-301F-314B-A015-8AD0E40A5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E4C54-8478-B24C-9641-29E31C1756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DCA86-3C49-BB4F-AC9C-0E3D0EED4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597B1-EE7A-874C-B4AB-1B7B7B040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CC139-C335-7041-90A7-5AE5F3AE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0960D-E463-0B4B-93FD-12B5AD7A2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7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901C1-47E8-834D-8C23-0627CAF4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7DD9A-4941-A249-95F7-D280E9960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F983C-54F8-4E47-BA76-C5AA1C464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D9F17-5438-214A-82D3-D642BB9BC8FF}" type="datetimeFigureOut">
              <a:rPr lang="en-US" smtClean="0"/>
              <a:t>1/15/20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6FD31-D543-4A4E-8E5C-794B62755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470F0-0BDE-9E42-8D70-074ADC782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23D2-4C92-7F4C-B0AA-F1068F22F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6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822"/>
            <a:ext cx="12197021" cy="68551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AB041B0-B609-404E-B8ED-B312C16439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5" t="4513" r="23347" b="71334"/>
          <a:stretch/>
        </p:blipFill>
        <p:spPr>
          <a:xfrm>
            <a:off x="470452" y="4864305"/>
            <a:ext cx="7825409" cy="16557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C75424F-74FC-5941-96EB-0ED7518DD3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7" t="32639" r="39400" b="36236"/>
          <a:stretch/>
        </p:blipFill>
        <p:spPr>
          <a:xfrm>
            <a:off x="7089913" y="2282686"/>
            <a:ext cx="4631635" cy="188587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10D4976-EC9F-8242-9C28-84C325540ED6}"/>
              </a:ext>
            </a:extLst>
          </p:cNvPr>
          <p:cNvSpPr txBox="1">
            <a:spLocks/>
          </p:cNvSpPr>
          <p:nvPr/>
        </p:nvSpPr>
        <p:spPr>
          <a:xfrm>
            <a:off x="2352262" y="260111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a-GE" sz="2800" b="1" dirty="0">
                <a:solidFill>
                  <a:schemeClr val="bg1"/>
                </a:solidFill>
              </a:rPr>
              <a:t>ბავშთა საკითხებზე მომუშავე </a:t>
            </a:r>
          </a:p>
          <a:p>
            <a:pPr algn="r"/>
            <a:r>
              <a:rPr lang="ka-GE" sz="2800" b="1" dirty="0">
                <a:solidFill>
                  <a:schemeClr val="bg1"/>
                </a:solidFill>
              </a:rPr>
              <a:t>უწყებათაშორისო სამუშაო </a:t>
            </a:r>
          </a:p>
          <a:p>
            <a:pPr algn="r"/>
            <a:r>
              <a:rPr lang="ka-GE" sz="2800" b="1" dirty="0">
                <a:solidFill>
                  <a:schemeClr val="bg1"/>
                </a:solidFill>
              </a:rPr>
              <a:t>ჯგუფის შეხვედრა </a:t>
            </a:r>
          </a:p>
          <a:p>
            <a:endParaRPr lang="en-US" sz="28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C953F34-C00D-0F4B-8DF8-63D8EAE09603}"/>
              </a:ext>
            </a:extLst>
          </p:cNvPr>
          <p:cNvSpPr txBox="1">
            <a:spLocks/>
          </p:cNvSpPr>
          <p:nvPr/>
        </p:nvSpPr>
        <p:spPr>
          <a:xfrm>
            <a:off x="689113" y="5894661"/>
            <a:ext cx="424069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a-GE" sz="1800" dirty="0">
                <a:solidFill>
                  <a:srgbClr val="666AB1"/>
                </a:solidFill>
                <a:cs typeface="Calibri" panose="020F0502020204030204" pitchFamily="34" charset="0"/>
              </a:rPr>
              <a:t>16 იანვარი 2020</a:t>
            </a:r>
            <a:endParaRPr lang="en-US" sz="1800" dirty="0">
              <a:solidFill>
                <a:srgbClr val="666AB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44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2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1728837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1589389"/>
            <a:ext cx="374690" cy="374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F68E13D-4A3C-D541-9816-7C65A35DB875}"/>
              </a:ext>
            </a:extLst>
          </p:cNvPr>
          <p:cNvSpPr/>
          <p:nvPr/>
        </p:nvSpPr>
        <p:spPr>
          <a:xfrm>
            <a:off x="791343" y="1002133"/>
            <a:ext cx="53046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/>
              <a:t>პირველი რიგის ამოცანები </a:t>
            </a:r>
            <a:endParaRPr lang="en-US" sz="3200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1579092" y="2236761"/>
            <a:ext cx="84080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/>
              <a:t>მეურვეობისა და მზრუნველობის სისტემაში დასაქმებულ სოციალურ მუშაკთა და ფსიქოლოგთა სიტუაციური ანალიზი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902B33-24BF-E548-BF87-7C37C298F9F5}"/>
              </a:ext>
            </a:extLst>
          </p:cNvPr>
          <p:cNvSpPr/>
          <p:nvPr/>
        </p:nvSpPr>
        <p:spPr>
          <a:xfrm>
            <a:off x="1579092" y="4278811"/>
            <a:ext cx="9128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/>
              <a:t>საგამოძიებო მოქმედებებში ჩართულ არასრულწლოვნთა დაცვის დამატებითი მექანიზმები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3596FC-C593-7A4C-82FC-D2063E00E550}"/>
              </a:ext>
            </a:extLst>
          </p:cNvPr>
          <p:cNvSpPr/>
          <p:nvPr/>
        </p:nvSpPr>
        <p:spPr>
          <a:xfrm>
            <a:off x="1579093" y="3261176"/>
            <a:ext cx="94222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/>
              <a:t>ზოგადსაგანმანათლებლო დაწესებულებებში კრიზისული სიტუაციების მართვა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8ADEB3-0E90-6947-B1EB-7B255C84597B}"/>
              </a:ext>
            </a:extLst>
          </p:cNvPr>
          <p:cNvSpPr/>
          <p:nvPr/>
        </p:nvSpPr>
        <p:spPr>
          <a:xfrm>
            <a:off x="1579092" y="5405606"/>
            <a:ext cx="94222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/>
              <a:t>შინაგან საქმეთა სამინისტროს ერთეულებში არასრულწლოვანთა სამმართველოების შექმნა და გრძელვადიანი ხედვა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9AA0CB-30D4-8C4C-B457-8236CF63E8FF}"/>
              </a:ext>
            </a:extLst>
          </p:cNvPr>
          <p:cNvSpPr/>
          <p:nvPr/>
        </p:nvSpPr>
        <p:spPr>
          <a:xfrm>
            <a:off x="791343" y="2049873"/>
            <a:ext cx="591805" cy="929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4000" b="1" dirty="0">
                <a:solidFill>
                  <a:srgbClr val="666AB1"/>
                </a:solidFill>
              </a:rPr>
              <a:t>1.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A63D3A-2325-3C42-9EE4-F3286A1BE293}"/>
              </a:ext>
            </a:extLst>
          </p:cNvPr>
          <p:cNvSpPr/>
          <p:nvPr/>
        </p:nvSpPr>
        <p:spPr>
          <a:xfrm>
            <a:off x="805162" y="3076229"/>
            <a:ext cx="591805" cy="929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4000" b="1" dirty="0">
                <a:solidFill>
                  <a:srgbClr val="666AB1"/>
                </a:solidFill>
              </a:rPr>
              <a:t>2.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75F3C64-7CCF-6B47-8DE9-D6B6E3A54A67}"/>
              </a:ext>
            </a:extLst>
          </p:cNvPr>
          <p:cNvSpPr/>
          <p:nvPr/>
        </p:nvSpPr>
        <p:spPr>
          <a:xfrm>
            <a:off x="805162" y="4102585"/>
            <a:ext cx="591805" cy="929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4000" b="1" dirty="0">
                <a:solidFill>
                  <a:srgbClr val="666AB1"/>
                </a:solidFill>
              </a:rPr>
              <a:t>3.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BCE616-D13F-B041-A5E0-66AE88FFF7C3}"/>
              </a:ext>
            </a:extLst>
          </p:cNvPr>
          <p:cNvSpPr/>
          <p:nvPr/>
        </p:nvSpPr>
        <p:spPr>
          <a:xfrm>
            <a:off x="791342" y="5183750"/>
            <a:ext cx="591805" cy="929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4000" b="1" dirty="0">
                <a:solidFill>
                  <a:srgbClr val="666AB1"/>
                </a:solidFill>
              </a:rPr>
              <a:t>4. </a:t>
            </a:r>
          </a:p>
        </p:txBody>
      </p:sp>
    </p:spTree>
    <p:extLst>
      <p:ext uri="{BB962C8B-B14F-4D97-AF65-F5344CB8AC3E}">
        <p14:creationId xmlns:p14="http://schemas.microsoft.com/office/powerpoint/2010/main" val="374706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2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2388983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2249535"/>
            <a:ext cx="374690" cy="37469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689" y="3417089"/>
            <a:ext cx="232652" cy="23265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689" y="4524050"/>
            <a:ext cx="232652" cy="23265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689" y="5576211"/>
            <a:ext cx="232652" cy="23265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689113" y="814324"/>
            <a:ext cx="10686964" cy="1324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800" b="1" dirty="0"/>
              <a:t>მეურვეობისა და მზრუნველობის სისტემაში დასაქმებულ სოციალურ მუშაკთა და ფსიქოლოგთა სიტუაციური ანალიზი</a:t>
            </a:r>
          </a:p>
        </p:txBody>
      </p:sp>
    </p:spTree>
    <p:extLst>
      <p:ext uri="{BB962C8B-B14F-4D97-AF65-F5344CB8AC3E}">
        <p14:creationId xmlns:p14="http://schemas.microsoft.com/office/powerpoint/2010/main" val="50840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44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2544705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2400336"/>
            <a:ext cx="374690" cy="3746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689113" y="689100"/>
            <a:ext cx="10686964" cy="1412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3000" b="1" dirty="0"/>
              <a:t>ზოგადსაგანმანათლებლო დაწესებულებებში კრიზისული სიტუაციების მართვა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0A8B60-13F1-2B4D-B359-B0F45021F6F3}"/>
              </a:ext>
            </a:extLst>
          </p:cNvPr>
          <p:cNvSpPr/>
          <p:nvPr/>
        </p:nvSpPr>
        <p:spPr>
          <a:xfrm>
            <a:off x="1718879" y="3186234"/>
            <a:ext cx="91045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400" dirty="0"/>
              <a:t>უწყებათაშორისი ხედვა </a:t>
            </a:r>
            <a:endParaRPr lang="en-US" sz="2400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6DD70E-A2BB-754D-ABC2-11FD794C787A}"/>
              </a:ext>
            </a:extLst>
          </p:cNvPr>
          <p:cNvSpPr/>
          <p:nvPr/>
        </p:nvSpPr>
        <p:spPr>
          <a:xfrm>
            <a:off x="1718879" y="4294349"/>
            <a:ext cx="4937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dirty="0"/>
              <a:t>სკოლაში კრიზისის მართვის წესი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D37E226-DBEE-B649-ACB6-854CD5C18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20" y="3312100"/>
            <a:ext cx="232652" cy="2326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0A1BBF-5BAA-1842-AF8D-5238BC4733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20" y="4426615"/>
            <a:ext cx="232652" cy="23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80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C7CF18F-D545-4243-AFB6-F60C48048F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96"/>
          <a:stretch/>
        </p:blipFill>
        <p:spPr>
          <a:xfrm>
            <a:off x="609126" y="0"/>
            <a:ext cx="10840752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112014B-C875-444F-8C0B-286C33FD65A8}"/>
              </a:ext>
            </a:extLst>
          </p:cNvPr>
          <p:cNvSpPr/>
          <p:nvPr/>
        </p:nvSpPr>
        <p:spPr>
          <a:xfrm>
            <a:off x="609126" y="601005"/>
            <a:ext cx="91045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3000" b="1" dirty="0"/>
              <a:t>უწყებათაშორისი ხედვა 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1739058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2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2323522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2184074"/>
            <a:ext cx="374690" cy="37469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6766" y="3427761"/>
            <a:ext cx="232652" cy="23265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689113" y="660821"/>
            <a:ext cx="10686964" cy="1324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800" b="1" dirty="0"/>
              <a:t>საგამოძიებო მოქმედებებში ჩართულ არასრულწლოვნთა დაცვის დამატებითი მექანიზმები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4C8B8B-B757-104A-969D-2A6B0E9E7647}"/>
              </a:ext>
            </a:extLst>
          </p:cNvPr>
          <p:cNvSpPr/>
          <p:nvPr/>
        </p:nvSpPr>
        <p:spPr>
          <a:xfrm>
            <a:off x="1896876" y="3131860"/>
            <a:ext cx="91045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400" dirty="0"/>
              <a:t>არასრულწლოვანთა დაკითხვის/გამოკითხვის პროცესში მათი უფლებების დაცვის სტანდარტის გაზრდა </a:t>
            </a:r>
          </a:p>
          <a:p>
            <a:endParaRPr lang="ka-GE" sz="2400" dirty="0"/>
          </a:p>
          <a:p>
            <a:r>
              <a:rPr lang="ka-GE" sz="2400" i="1" dirty="0"/>
              <a:t>იუსტიციის სამინისტროს პრეზენტაცია 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05779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2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1974230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1834782"/>
            <a:ext cx="374690" cy="3746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689112" y="789883"/>
            <a:ext cx="11184835" cy="678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800" b="1" dirty="0"/>
              <a:t>შინაგან საქმეთა სამინისტროს გრძელვადიანი ხედვა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4C8B8B-B757-104A-969D-2A6B0E9E7647}"/>
              </a:ext>
            </a:extLst>
          </p:cNvPr>
          <p:cNvSpPr/>
          <p:nvPr/>
        </p:nvSpPr>
        <p:spPr>
          <a:xfrm>
            <a:off x="1424474" y="2585793"/>
            <a:ext cx="9104511" cy="593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სპეციალიზებულ გამომძიებელთა სიტუაციური ანალიზი </a:t>
            </a:r>
            <a:endParaRPr lang="en-US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DD86C3-26D2-7E4B-B501-FBF047F4A5B7}"/>
              </a:ext>
            </a:extLst>
          </p:cNvPr>
          <p:cNvSpPr/>
          <p:nvPr/>
        </p:nvSpPr>
        <p:spPr>
          <a:xfrm>
            <a:off x="1424474" y="3386802"/>
            <a:ext cx="9104511" cy="593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არასრულწლოვანზე მორგებული გარემოს შექმნა</a:t>
            </a: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5D9943-DDE2-DE46-B33C-346085BFE58F}"/>
              </a:ext>
            </a:extLst>
          </p:cNvPr>
          <p:cNvSpPr/>
          <p:nvPr/>
        </p:nvSpPr>
        <p:spPr>
          <a:xfrm>
            <a:off x="1424474" y="4112877"/>
            <a:ext cx="9104511" cy="593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გამომძიებლის ქცევის სტანდარტის სახელმძღვანელო</a:t>
            </a:r>
            <a:endParaRPr lang="en-US" sz="2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404AE1-E703-F042-8E58-AF838C5121A7}"/>
              </a:ext>
            </a:extLst>
          </p:cNvPr>
          <p:cNvSpPr/>
          <p:nvPr/>
        </p:nvSpPr>
        <p:spPr>
          <a:xfrm>
            <a:off x="1424474" y="4838952"/>
            <a:ext cx="9104511" cy="1147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საგამოძიებო მოქმედებებში ფსიქოლოგთა მონაწილეობის წინაპირობების განსაზღვრა</a:t>
            </a:r>
            <a:endParaRPr lang="en-US" sz="24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104B592-CD15-8246-8E2A-0ED7563DB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76" y="2882509"/>
            <a:ext cx="232652" cy="2326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B198ACE-AAB9-4B49-A7A5-550AC5BD36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76" y="3683518"/>
            <a:ext cx="232652" cy="2326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BA5F835-1932-8C46-AB28-5E944D350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76" y="4403119"/>
            <a:ext cx="232652" cy="2326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B196ED5-40BF-8949-B72B-17AE65412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76" y="5093725"/>
            <a:ext cx="232652" cy="23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97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2"/>
            <a:ext cx="12192000" cy="685235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1728837"/>
            <a:ext cx="12192000" cy="95795"/>
          </a:xfrm>
          <a:prstGeom prst="rect">
            <a:avLst/>
          </a:prstGeom>
          <a:solidFill>
            <a:srgbClr val="676A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7" y="1589389"/>
            <a:ext cx="374690" cy="37469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019" y="2672274"/>
            <a:ext cx="232652" cy="23265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019" y="4193154"/>
            <a:ext cx="232652" cy="23265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019" y="5748896"/>
            <a:ext cx="232652" cy="2326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F68E13D-4A3C-D541-9816-7C65A35DB875}"/>
              </a:ext>
            </a:extLst>
          </p:cNvPr>
          <p:cNvSpPr/>
          <p:nvPr/>
        </p:nvSpPr>
        <p:spPr>
          <a:xfrm>
            <a:off x="791343" y="1002133"/>
            <a:ext cx="4039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/>
              <a:t>შემდგომი ნაბიჯები </a:t>
            </a:r>
            <a:endParaRPr lang="en-US" sz="3200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59DBEF-AB4F-914D-988D-46EB97AFFA56}"/>
              </a:ext>
            </a:extLst>
          </p:cNvPr>
          <p:cNvSpPr/>
          <p:nvPr/>
        </p:nvSpPr>
        <p:spPr>
          <a:xfrm>
            <a:off x="1821271" y="2375013"/>
            <a:ext cx="9395791" cy="1148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ერთიანი კონცეფციის (საკამომდებლო და ფინანსური) მომზადება პირველადი პრობლემების  გადასაჭრელად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5347C5-CA56-0743-84C3-CE20A4AB7F58}"/>
              </a:ext>
            </a:extLst>
          </p:cNvPr>
          <p:cNvSpPr/>
          <p:nvPr/>
        </p:nvSpPr>
        <p:spPr>
          <a:xfrm>
            <a:off x="1821271" y="3968314"/>
            <a:ext cx="9180116" cy="1148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მოამზადებს მთავრობის ადმინისტრაცია უწყებებთან თანამშრომლობით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7F6CE5-21F8-4347-BDE8-32087E183D69}"/>
              </a:ext>
            </a:extLst>
          </p:cNvPr>
          <p:cNvSpPr/>
          <p:nvPr/>
        </p:nvSpPr>
        <p:spPr>
          <a:xfrm>
            <a:off x="1821271" y="5528024"/>
            <a:ext cx="7651454" cy="5947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კონცეფცია გაეზიარებათ პარტნიორებს 31 იანვრამდე</a:t>
            </a:r>
          </a:p>
        </p:txBody>
      </p:sp>
    </p:spTree>
    <p:extLst>
      <p:ext uri="{BB962C8B-B14F-4D97-AF65-F5344CB8AC3E}">
        <p14:creationId xmlns:p14="http://schemas.microsoft.com/office/powerpoint/2010/main" val="1799305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144</Words>
  <Application>Microsoft Macintosh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Lela Akiashvili</dc:creator>
  <cp:lastModifiedBy>Lela Akiashvili</cp:lastModifiedBy>
  <cp:revision>21</cp:revision>
  <dcterms:created xsi:type="dcterms:W3CDTF">2020-01-15T18:07:12Z</dcterms:created>
  <dcterms:modified xsi:type="dcterms:W3CDTF">2020-01-16T08:21:01Z</dcterms:modified>
</cp:coreProperties>
</file>